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71"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g>
</file>

<file path=ppt/media/image11.jpg>
</file>

<file path=ppt/media/image12.jpg>
</file>

<file path=ppt/media/image2.jpeg>
</file>

<file path=ppt/media/image3.jpeg>
</file>

<file path=ppt/media/image4.jpeg>
</file>

<file path=ppt/media/image5.jpeg>
</file>

<file path=ppt/media/image6.jpeg>
</file>

<file path=ppt/media/image7.jpe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5/6/2023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5/6/2023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5/6/2023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5/6/2023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5/6/2023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5/6/2023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5/6/2023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5/6/2023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5/6/2023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5/6/2023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5/6/2023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5/6/2023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4805082" y="639098"/>
            <a:ext cx="7100047" cy="2050314"/>
          </a:xfrm>
        </p:spPr>
        <p:txBody>
          <a:bodyPr>
            <a:normAutofit/>
          </a:bodyPr>
          <a:lstStyle/>
          <a:p>
            <a:pPr algn="ctr"/>
            <a:r>
              <a:rPr lang="en-US" sz="4000" dirty="0"/>
              <a:t>Case Study</a:t>
            </a:r>
            <a:br>
              <a:rPr lang="en-US" sz="4000" dirty="0"/>
            </a:br>
            <a:r>
              <a:rPr lang="en-US" sz="4000" dirty="0" err="1"/>
              <a:t>Steves’s</a:t>
            </a:r>
            <a:r>
              <a:rPr lang="en-US" sz="4000" dirty="0"/>
              <a:t> Car showroom</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5082987"/>
            <a:ext cx="6269347" cy="611249"/>
          </a:xfrm>
        </p:spPr>
        <p:txBody>
          <a:bodyPr>
            <a:normAutofit/>
          </a:bodyPr>
          <a:lstStyle/>
          <a:p>
            <a:pPr lvl="1"/>
            <a:r>
              <a:rPr lang="en-US" dirty="0">
                <a:solidFill>
                  <a:schemeClr val="tx1">
                    <a:lumMod val="85000"/>
                    <a:lumOff val="15000"/>
                  </a:schemeClr>
                </a:solidFill>
              </a:rPr>
              <a:t>Challenge 1:steel data</a:t>
            </a:r>
          </a:p>
        </p:txBody>
      </p:sp>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logo">
            <a:extLst>
              <a:ext uri="{FF2B5EF4-FFF2-40B4-BE49-F238E27FC236}">
                <a16:creationId xmlns:a16="http://schemas.microsoft.com/office/drawing/2014/main" id="{7E62D98E-9472-C6D1-E6D4-600B39719C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28975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89647"/>
            <a:ext cx="10058400" cy="4836459"/>
          </a:xfrm>
        </p:spPr>
        <p:txBody>
          <a:bodyPr anchor="ctr">
            <a:normAutofit fontScale="90000"/>
          </a:bodyPr>
          <a:lstStyle/>
          <a:p>
            <a:pPr lvl="0"/>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r>
              <a:rPr lang="en-US" sz="1600" dirty="0">
                <a:solidFill>
                  <a:schemeClr val="tx1"/>
                </a:solidFill>
                <a:latin typeface="Bookman Old Style" panose="02050604050505020204" pitchFamily="18" charset="0"/>
              </a:rPr>
              <a:t>6.</a:t>
            </a:r>
            <a:r>
              <a:rPr lang="en-US" sz="1800" dirty="0">
                <a:solidFill>
                  <a:schemeClr val="tx1"/>
                </a:solidFill>
                <a:latin typeface="Bookman Old Style" panose="02050604050505020204" pitchFamily="18" charset="0"/>
              </a:rPr>
              <a:t>What are the details of the cars sold in the year 2021 by salesperson 'Emily Wong’?</a:t>
            </a:r>
            <a:br>
              <a:rPr lang="en-US" sz="3200" dirty="0">
                <a:solidFill>
                  <a:schemeClr val="tx1"/>
                </a:solidFill>
                <a:latin typeface="Bookman Old Style" panose="02050604050505020204" pitchFamily="18" charset="0"/>
              </a:rPr>
            </a:br>
            <a:br>
              <a:rPr lang="en-US" sz="3200" dirty="0">
                <a:solidFill>
                  <a:schemeClr val="tx1"/>
                </a:solidFill>
                <a:latin typeface="Bookman Old Style" panose="02050604050505020204" pitchFamily="18" charset="0"/>
              </a:rPr>
            </a:br>
            <a:endParaRPr lang="en-US" sz="3200" u="sng" dirty="0">
              <a:solidFill>
                <a:schemeClr val="tx1"/>
              </a:solidFill>
              <a:latin typeface="Bookman Old Style" panose="02050604050505020204" pitchFamily="18"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pic>
        <p:nvPicPr>
          <p:cNvPr id="6" name="Picture 5">
            <a:extLst>
              <a:ext uri="{FF2B5EF4-FFF2-40B4-BE49-F238E27FC236}">
                <a16:creationId xmlns:a16="http://schemas.microsoft.com/office/drawing/2014/main" id="{B5AAA00D-AD47-525B-44F3-D7E588B822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5058" y="89647"/>
            <a:ext cx="9511553" cy="4491319"/>
          </a:xfrm>
          <a:prstGeom prst="rect">
            <a:avLst/>
          </a:prstGeom>
        </p:spPr>
      </p:pic>
    </p:spTree>
    <p:extLst>
      <p:ext uri="{BB962C8B-B14F-4D97-AF65-F5344CB8AC3E}">
        <p14:creationId xmlns:p14="http://schemas.microsoft.com/office/powerpoint/2010/main" val="24503598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89647"/>
            <a:ext cx="10058400" cy="4836459"/>
          </a:xfrm>
        </p:spPr>
        <p:txBody>
          <a:bodyPr anchor="ctr">
            <a:normAutofit fontScale="90000"/>
          </a:bodyPr>
          <a:lstStyle/>
          <a:p>
            <a:pPr lvl="0"/>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r>
              <a:rPr lang="en-US" sz="1600" dirty="0">
                <a:solidFill>
                  <a:schemeClr val="tx1"/>
                </a:solidFill>
                <a:latin typeface="Bookman Old Style" panose="02050604050505020204" pitchFamily="18" charset="0"/>
              </a:rPr>
              <a:t>7.What is the total revenue generated by the sales of hatchback cars?</a:t>
            </a:r>
            <a:br>
              <a:rPr lang="en-US" sz="3200" dirty="0">
                <a:solidFill>
                  <a:schemeClr val="tx1"/>
                </a:solidFill>
                <a:latin typeface="Bookman Old Style" panose="02050604050505020204" pitchFamily="18" charset="0"/>
              </a:rPr>
            </a:br>
            <a:br>
              <a:rPr lang="en-US" sz="3200" dirty="0">
                <a:solidFill>
                  <a:schemeClr val="tx1"/>
                </a:solidFill>
                <a:latin typeface="Bookman Old Style" panose="02050604050505020204" pitchFamily="18" charset="0"/>
              </a:rPr>
            </a:br>
            <a:endParaRPr lang="en-US" sz="3200" u="sng" dirty="0">
              <a:solidFill>
                <a:schemeClr val="tx1"/>
              </a:solidFill>
              <a:latin typeface="Bookman Old Style" panose="02050604050505020204" pitchFamily="18"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pic>
        <p:nvPicPr>
          <p:cNvPr id="5" name="Picture 4">
            <a:extLst>
              <a:ext uri="{FF2B5EF4-FFF2-40B4-BE49-F238E27FC236}">
                <a16:creationId xmlns:a16="http://schemas.microsoft.com/office/drawing/2014/main" id="{9D87A1B6-DFEB-2297-449A-BD0F92BF89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521530"/>
            <a:ext cx="9472108" cy="3709811"/>
          </a:xfrm>
          <a:prstGeom prst="rect">
            <a:avLst/>
          </a:prstGeom>
        </p:spPr>
      </p:pic>
    </p:spTree>
    <p:extLst>
      <p:ext uri="{BB962C8B-B14F-4D97-AF65-F5344CB8AC3E}">
        <p14:creationId xmlns:p14="http://schemas.microsoft.com/office/powerpoint/2010/main" val="3545774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89647"/>
            <a:ext cx="10058400" cy="4836459"/>
          </a:xfrm>
        </p:spPr>
        <p:txBody>
          <a:bodyPr anchor="ctr">
            <a:normAutofit fontScale="90000"/>
          </a:bodyPr>
          <a:lstStyle/>
          <a:p>
            <a:pPr lvl="0"/>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r>
              <a:rPr lang="en-US" sz="1600" dirty="0">
                <a:solidFill>
                  <a:schemeClr val="tx1"/>
                </a:solidFill>
                <a:latin typeface="Bookman Old Style" panose="02050604050505020204" pitchFamily="18" charset="0"/>
              </a:rPr>
              <a:t>8.What is the total revenue generated by the sales of SUV cars in the year 2022?</a:t>
            </a:r>
            <a:br>
              <a:rPr lang="en-US" sz="3200" dirty="0">
                <a:solidFill>
                  <a:schemeClr val="tx1"/>
                </a:solidFill>
                <a:latin typeface="Bookman Old Style" panose="02050604050505020204" pitchFamily="18" charset="0"/>
              </a:rPr>
            </a:br>
            <a:br>
              <a:rPr lang="en-US" sz="3200" dirty="0">
                <a:solidFill>
                  <a:schemeClr val="tx1"/>
                </a:solidFill>
                <a:latin typeface="Bookman Old Style" panose="02050604050505020204" pitchFamily="18" charset="0"/>
              </a:rPr>
            </a:br>
            <a:endParaRPr lang="en-US" sz="3200" u="sng" dirty="0">
              <a:solidFill>
                <a:schemeClr val="tx1"/>
              </a:solidFill>
              <a:latin typeface="Bookman Old Style" panose="02050604050505020204" pitchFamily="18"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pic>
        <p:nvPicPr>
          <p:cNvPr id="6" name="Picture 5">
            <a:extLst>
              <a:ext uri="{FF2B5EF4-FFF2-40B4-BE49-F238E27FC236}">
                <a16:creationId xmlns:a16="http://schemas.microsoft.com/office/drawing/2014/main" id="{6779D746-528C-48A5-4695-AAB42F7D38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5059" y="89647"/>
            <a:ext cx="10058400" cy="3845859"/>
          </a:xfrm>
          <a:prstGeom prst="rect">
            <a:avLst/>
          </a:prstGeom>
        </p:spPr>
      </p:pic>
    </p:spTree>
    <p:extLst>
      <p:ext uri="{BB962C8B-B14F-4D97-AF65-F5344CB8AC3E}">
        <p14:creationId xmlns:p14="http://schemas.microsoft.com/office/powerpoint/2010/main" val="3608836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89647"/>
            <a:ext cx="10058400" cy="4836459"/>
          </a:xfrm>
        </p:spPr>
        <p:txBody>
          <a:bodyPr anchor="ctr">
            <a:normAutofit fontScale="90000"/>
          </a:bodyPr>
          <a:lstStyle/>
          <a:p>
            <a:pPr lvl="0"/>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r>
              <a:rPr lang="en-US" sz="1600" dirty="0">
                <a:solidFill>
                  <a:schemeClr val="tx1"/>
                </a:solidFill>
                <a:latin typeface="Bookman Old Style" panose="02050604050505020204" pitchFamily="18" charset="0"/>
              </a:rPr>
              <a:t>9.What is the name and city of the salesperson who sold the most number of cars in the year 2023?</a:t>
            </a:r>
            <a:br>
              <a:rPr lang="en-US" sz="3200" dirty="0">
                <a:solidFill>
                  <a:schemeClr val="tx1"/>
                </a:solidFill>
                <a:latin typeface="Bookman Old Style" panose="02050604050505020204" pitchFamily="18" charset="0"/>
              </a:rPr>
            </a:br>
            <a:br>
              <a:rPr lang="en-US" sz="3200" dirty="0">
                <a:solidFill>
                  <a:schemeClr val="tx1"/>
                </a:solidFill>
                <a:latin typeface="Bookman Old Style" panose="02050604050505020204" pitchFamily="18" charset="0"/>
              </a:rPr>
            </a:br>
            <a:endParaRPr lang="en-US" sz="3200" u="sng" dirty="0">
              <a:solidFill>
                <a:schemeClr val="tx1"/>
              </a:solidFill>
              <a:latin typeface="Bookman Old Style" panose="02050604050505020204" pitchFamily="18"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pic>
        <p:nvPicPr>
          <p:cNvPr id="5" name="Picture 4">
            <a:extLst>
              <a:ext uri="{FF2B5EF4-FFF2-40B4-BE49-F238E27FC236}">
                <a16:creationId xmlns:a16="http://schemas.microsoft.com/office/drawing/2014/main" id="{C0E1C54A-2390-DCA6-84B7-A263D25F0B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121995"/>
            <a:ext cx="8557708" cy="3974876"/>
          </a:xfrm>
          <a:prstGeom prst="rect">
            <a:avLst/>
          </a:prstGeom>
        </p:spPr>
      </p:pic>
    </p:spTree>
    <p:extLst>
      <p:ext uri="{BB962C8B-B14F-4D97-AF65-F5344CB8AC3E}">
        <p14:creationId xmlns:p14="http://schemas.microsoft.com/office/powerpoint/2010/main" val="6419190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89647"/>
            <a:ext cx="10058400" cy="4836459"/>
          </a:xfrm>
        </p:spPr>
        <p:txBody>
          <a:bodyPr anchor="ctr">
            <a:normAutofit fontScale="90000"/>
          </a:bodyPr>
          <a:lstStyle/>
          <a:p>
            <a:pPr lvl="0"/>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r>
              <a:rPr lang="en-US" sz="1600" dirty="0">
                <a:solidFill>
                  <a:schemeClr val="tx1"/>
                </a:solidFill>
                <a:latin typeface="Bookman Old Style" panose="02050604050505020204" pitchFamily="18" charset="0"/>
              </a:rPr>
              <a:t>10.What is the name and age of the salesperson who generated the highest revenue in the year 2022?</a:t>
            </a:r>
            <a:br>
              <a:rPr lang="en-US" sz="3200" dirty="0">
                <a:solidFill>
                  <a:schemeClr val="tx1"/>
                </a:solidFill>
                <a:latin typeface="Bookman Old Style" panose="02050604050505020204" pitchFamily="18" charset="0"/>
              </a:rPr>
            </a:br>
            <a:br>
              <a:rPr lang="en-US" sz="3200" dirty="0">
                <a:solidFill>
                  <a:schemeClr val="tx1"/>
                </a:solidFill>
                <a:latin typeface="Bookman Old Style" panose="02050604050505020204" pitchFamily="18" charset="0"/>
              </a:rPr>
            </a:br>
            <a:endParaRPr lang="en-US" sz="3200" u="sng" dirty="0">
              <a:solidFill>
                <a:schemeClr val="tx1"/>
              </a:solidFill>
              <a:latin typeface="Bookman Old Style" panose="02050604050505020204" pitchFamily="18"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pic>
        <p:nvPicPr>
          <p:cNvPr id="6" name="Picture 5">
            <a:extLst>
              <a:ext uri="{FF2B5EF4-FFF2-40B4-BE49-F238E27FC236}">
                <a16:creationId xmlns:a16="http://schemas.microsoft.com/office/drawing/2014/main" id="{490DCE04-6DAC-C57A-2920-1B23A210ED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0235" y="206188"/>
            <a:ext cx="8265460" cy="4338918"/>
          </a:xfrm>
          <a:prstGeom prst="rect">
            <a:avLst/>
          </a:prstGeom>
        </p:spPr>
      </p:pic>
    </p:spTree>
    <p:extLst>
      <p:ext uri="{BB962C8B-B14F-4D97-AF65-F5344CB8AC3E}">
        <p14:creationId xmlns:p14="http://schemas.microsoft.com/office/powerpoint/2010/main" val="2838757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44761-A506-6761-7E68-429DDA9F4F80}"/>
              </a:ext>
            </a:extLst>
          </p:cNvPr>
          <p:cNvSpPr>
            <a:spLocks noGrp="1"/>
          </p:cNvSpPr>
          <p:nvPr>
            <p:ph type="title"/>
          </p:nvPr>
        </p:nvSpPr>
        <p:spPr>
          <a:xfrm>
            <a:off x="1097280" y="286603"/>
            <a:ext cx="10058400" cy="4007491"/>
          </a:xfrm>
        </p:spPr>
        <p:txBody>
          <a:bodyPr>
            <a:normAutofit fontScale="90000"/>
          </a:bodyPr>
          <a:lstStyle/>
          <a:p>
            <a:pPr algn="ctr"/>
            <a:br>
              <a:rPr lang="en-IN" sz="4800" dirty="0">
                <a:latin typeface="Comic Sans MS" panose="030F0702030302020204" pitchFamily="66" charset="0"/>
              </a:rPr>
            </a:br>
            <a:br>
              <a:rPr lang="en-IN" sz="4800" dirty="0">
                <a:latin typeface="Comic Sans MS" panose="030F0702030302020204" pitchFamily="66" charset="0"/>
              </a:rPr>
            </a:br>
            <a:br>
              <a:rPr lang="en-IN" sz="4800" dirty="0">
                <a:latin typeface="Comic Sans MS" panose="030F0702030302020204" pitchFamily="66" charset="0"/>
              </a:rPr>
            </a:br>
            <a:br>
              <a:rPr lang="en-IN" sz="4800" dirty="0">
                <a:latin typeface="Comic Sans MS" panose="030F0702030302020204" pitchFamily="66" charset="0"/>
              </a:rPr>
            </a:br>
            <a:br>
              <a:rPr lang="en-IN" sz="4800" dirty="0">
                <a:latin typeface="Comic Sans MS" panose="030F0702030302020204" pitchFamily="66" charset="0"/>
              </a:rPr>
            </a:br>
            <a:r>
              <a:rPr lang="en-IN" sz="4800" dirty="0">
                <a:latin typeface="Comic Sans MS" panose="030F0702030302020204" pitchFamily="66" charset="0"/>
              </a:rPr>
              <a:t>THANK YOU</a:t>
            </a:r>
            <a:br>
              <a:rPr lang="en-IN" sz="4800" dirty="0">
                <a:latin typeface="Comic Sans MS" panose="030F0702030302020204" pitchFamily="66" charset="0"/>
              </a:rPr>
            </a:br>
            <a:endParaRPr lang="en-IN" dirty="0"/>
          </a:p>
        </p:txBody>
      </p:sp>
      <p:sp>
        <p:nvSpPr>
          <p:cNvPr id="3" name="Content Placeholder 2">
            <a:extLst>
              <a:ext uri="{FF2B5EF4-FFF2-40B4-BE49-F238E27FC236}">
                <a16:creationId xmlns:a16="http://schemas.microsoft.com/office/drawing/2014/main" id="{6A3B4DF7-09E1-5D58-9DBD-5D8221F7A537}"/>
              </a:ext>
            </a:extLst>
          </p:cNvPr>
          <p:cNvSpPr>
            <a:spLocks noGrp="1"/>
          </p:cNvSpPr>
          <p:nvPr>
            <p:ph idx="1"/>
          </p:nvPr>
        </p:nvSpPr>
        <p:spPr/>
        <p:txBody>
          <a:bodyPr>
            <a:normAutofit/>
          </a:bodyPr>
          <a:lstStyle/>
          <a:p>
            <a:pPr algn="ctr"/>
            <a:endParaRPr lang="en-IN" sz="4000" dirty="0">
              <a:latin typeface="Comic Sans MS" panose="030F0702030302020204" pitchFamily="66" charset="0"/>
            </a:endParaRPr>
          </a:p>
          <a:p>
            <a:pPr algn="ctr"/>
            <a:endParaRPr lang="en-IN" sz="4000" dirty="0">
              <a:latin typeface="Comic Sans MS" panose="030F0702030302020204" pitchFamily="66" charset="0"/>
            </a:endParaRPr>
          </a:p>
        </p:txBody>
      </p:sp>
    </p:spTree>
    <p:extLst>
      <p:ext uri="{BB962C8B-B14F-4D97-AF65-F5344CB8AC3E}">
        <p14:creationId xmlns:p14="http://schemas.microsoft.com/office/powerpoint/2010/main" val="36530119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116541"/>
            <a:ext cx="10058400" cy="3092825"/>
          </a:xfrm>
        </p:spPr>
        <p:txBody>
          <a:bodyPr anchor="ctr">
            <a:normAutofit fontScale="90000"/>
          </a:bodyPr>
          <a:lstStyle/>
          <a:p>
            <a:pPr lvl="0"/>
            <a:r>
              <a:rPr lang="en-US" sz="4800" i="1" dirty="0">
                <a:solidFill>
                  <a:schemeClr val="tx1"/>
                </a:solidFill>
              </a:rPr>
              <a:t>INTRODUCTION</a:t>
            </a:r>
            <a:br>
              <a:rPr lang="en-US" sz="4800" i="1" dirty="0">
                <a:solidFill>
                  <a:schemeClr val="tx1"/>
                </a:solidFill>
              </a:rPr>
            </a:br>
            <a:br>
              <a:rPr lang="en-US" sz="4800" i="1" dirty="0">
                <a:solidFill>
                  <a:schemeClr val="tx1"/>
                </a:solidFill>
              </a:rPr>
            </a:br>
            <a:r>
              <a:rPr lang="en-US" sz="3200" i="1" dirty="0">
                <a:solidFill>
                  <a:schemeClr val="tx1"/>
                </a:solidFill>
              </a:rPr>
              <a:t>Steve runs a top end car showroom but his data analyst has just quit and left him without his crucial </a:t>
            </a:r>
            <a:r>
              <a:rPr lang="en-US" sz="3200" i="1" dirty="0" err="1">
                <a:solidFill>
                  <a:schemeClr val="tx1"/>
                </a:solidFill>
              </a:rPr>
              <a:t>insights.Can</a:t>
            </a:r>
            <a:r>
              <a:rPr lang="en-US" sz="3200" i="1" dirty="0">
                <a:solidFill>
                  <a:schemeClr val="tx1"/>
                </a:solidFill>
              </a:rPr>
              <a:t> you </a:t>
            </a:r>
            <a:r>
              <a:rPr lang="en-US" sz="3200" i="1" dirty="0" err="1">
                <a:solidFill>
                  <a:schemeClr val="tx1"/>
                </a:solidFill>
              </a:rPr>
              <a:t>analyse</a:t>
            </a:r>
            <a:r>
              <a:rPr lang="en-US" sz="3200" i="1" dirty="0">
                <a:solidFill>
                  <a:schemeClr val="tx1"/>
                </a:solidFill>
              </a:rPr>
              <a:t> the following data to prove him with all the  answers he requires</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89647"/>
            <a:ext cx="10058400" cy="3092825"/>
          </a:xfrm>
        </p:spPr>
        <p:txBody>
          <a:bodyPr anchor="ctr">
            <a:normAutofit/>
          </a:bodyPr>
          <a:lstStyle/>
          <a:p>
            <a:pPr lvl="0"/>
            <a:endParaRPr lang="en-US" sz="3200" i="1" dirty="0">
              <a:solidFill>
                <a:schemeClr val="tx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pic>
        <p:nvPicPr>
          <p:cNvPr id="5" name="Picture 4">
            <a:extLst>
              <a:ext uri="{FF2B5EF4-FFF2-40B4-BE49-F238E27FC236}">
                <a16:creationId xmlns:a16="http://schemas.microsoft.com/office/drawing/2014/main" id="{1509D4FC-402F-1E8C-E3D4-FDE5AC0196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4689" y="89646"/>
            <a:ext cx="9144000" cy="5186083"/>
          </a:xfrm>
          <a:prstGeom prst="rect">
            <a:avLst/>
          </a:prstGeom>
        </p:spPr>
      </p:pic>
    </p:spTree>
    <p:extLst>
      <p:ext uri="{BB962C8B-B14F-4D97-AF65-F5344CB8AC3E}">
        <p14:creationId xmlns:p14="http://schemas.microsoft.com/office/powerpoint/2010/main" val="33165660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116541"/>
            <a:ext cx="10058400" cy="4836459"/>
          </a:xfrm>
        </p:spPr>
        <p:txBody>
          <a:bodyPr anchor="ctr">
            <a:normAutofit fontScale="90000"/>
          </a:bodyPr>
          <a:lstStyle/>
          <a:p>
            <a:pPr lvl="0"/>
            <a:r>
              <a:rPr lang="en-US" sz="3200" i="1" u="sng" dirty="0">
                <a:solidFill>
                  <a:srgbClr val="C00000"/>
                </a:solidFill>
              </a:rPr>
              <a:t>Questions</a:t>
            </a:r>
            <a:br>
              <a:rPr lang="en-US" sz="3200" i="1" u="sng" dirty="0">
                <a:solidFill>
                  <a:schemeClr val="tx1"/>
                </a:solidFill>
              </a:rPr>
            </a:br>
            <a:r>
              <a:rPr lang="en-US" sz="1800" dirty="0">
                <a:solidFill>
                  <a:schemeClr val="tx1"/>
                </a:solidFill>
                <a:latin typeface="Bookman Old Style" panose="02050604050505020204" pitchFamily="18" charset="0"/>
              </a:rPr>
              <a:t>1.What are the details of all cars purchased in the year 2022?</a:t>
            </a:r>
            <a:br>
              <a:rPr lang="en-US" sz="1800" dirty="0">
                <a:solidFill>
                  <a:schemeClr val="tx1"/>
                </a:solidFill>
                <a:latin typeface="Bookman Old Style" panose="02050604050505020204" pitchFamily="18" charset="0"/>
              </a:rPr>
            </a:br>
            <a:br>
              <a:rPr lang="en-US" sz="18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2.What is the total number of cars sold by each salesperson?</a:t>
            </a:r>
            <a:br>
              <a:rPr lang="en-US" sz="1800" dirty="0">
                <a:solidFill>
                  <a:schemeClr val="tx1"/>
                </a:solidFill>
                <a:latin typeface="Bookman Old Style" panose="02050604050505020204" pitchFamily="18" charset="0"/>
              </a:rPr>
            </a:br>
            <a:br>
              <a:rPr lang="en-US" sz="18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3.What is the total revenue generated by each salesperson?</a:t>
            </a:r>
            <a:br>
              <a:rPr lang="en-US" sz="1800" dirty="0">
                <a:solidFill>
                  <a:schemeClr val="tx1"/>
                </a:solidFill>
                <a:latin typeface="Bookman Old Style" panose="02050604050505020204" pitchFamily="18" charset="0"/>
              </a:rPr>
            </a:br>
            <a:br>
              <a:rPr lang="en-US" sz="18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4.Whar are the details of cars sold by each sales person?</a:t>
            </a:r>
            <a:br>
              <a:rPr lang="en-US" sz="1800" dirty="0">
                <a:solidFill>
                  <a:schemeClr val="tx1"/>
                </a:solidFill>
                <a:latin typeface="Bookman Old Style" panose="02050604050505020204" pitchFamily="18" charset="0"/>
              </a:rPr>
            </a:br>
            <a:br>
              <a:rPr lang="en-US" sz="18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5.What is the total revenue generated by each car type?</a:t>
            </a:r>
            <a:br>
              <a:rPr lang="en-US" sz="1800" dirty="0">
                <a:solidFill>
                  <a:schemeClr val="tx1"/>
                </a:solidFill>
                <a:latin typeface="Bookman Old Style" panose="02050604050505020204" pitchFamily="18" charset="0"/>
              </a:rPr>
            </a:br>
            <a:br>
              <a:rPr lang="en-US" sz="18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6.What are the details of the cars sold in the year 2021 by salesperson 'Emily Wong’?</a:t>
            </a:r>
            <a:br>
              <a:rPr lang="en-US" sz="1800" dirty="0">
                <a:solidFill>
                  <a:schemeClr val="tx1"/>
                </a:solidFill>
                <a:latin typeface="Bookman Old Style" panose="02050604050505020204" pitchFamily="18" charset="0"/>
              </a:rPr>
            </a:br>
            <a:br>
              <a:rPr lang="en-US" sz="18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7.What is the total revenue generated by the sales of hatchback cars?</a:t>
            </a:r>
            <a:br>
              <a:rPr lang="en-US" sz="1800" dirty="0">
                <a:solidFill>
                  <a:schemeClr val="tx1"/>
                </a:solidFill>
                <a:latin typeface="Bookman Old Style" panose="02050604050505020204" pitchFamily="18" charset="0"/>
              </a:rPr>
            </a:br>
            <a:br>
              <a:rPr lang="en-US" sz="18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8.What is the total revenue generated by the sales of SUV cars in the year 2022?</a:t>
            </a:r>
            <a:br>
              <a:rPr lang="en-US" sz="1800" dirty="0">
                <a:solidFill>
                  <a:schemeClr val="tx1"/>
                </a:solidFill>
                <a:latin typeface="Bookman Old Style" panose="02050604050505020204" pitchFamily="18" charset="0"/>
              </a:rPr>
            </a:br>
            <a:br>
              <a:rPr lang="en-US" sz="18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9.What is the name and city of the salesperson who sold the most number of cars in the year 2023?</a:t>
            </a:r>
            <a:br>
              <a:rPr lang="en-US" sz="1800" dirty="0">
                <a:solidFill>
                  <a:schemeClr val="tx1"/>
                </a:solidFill>
                <a:latin typeface="Bookman Old Style" panose="02050604050505020204" pitchFamily="18" charset="0"/>
              </a:rPr>
            </a:br>
            <a:br>
              <a:rPr lang="en-US" sz="18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10.What is the name and age of the salesperson who generated the highest revenue in the year 2022?</a:t>
            </a:r>
            <a:endParaRPr lang="en-US" sz="3200" u="sng" dirty="0">
              <a:solidFill>
                <a:schemeClr val="tx1"/>
              </a:solidFill>
              <a:latin typeface="Bookman Old Style" panose="02050604050505020204" pitchFamily="18"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spTree>
    <p:extLst>
      <p:ext uri="{BB962C8B-B14F-4D97-AF65-F5344CB8AC3E}">
        <p14:creationId xmlns:p14="http://schemas.microsoft.com/office/powerpoint/2010/main" val="1119488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116541"/>
            <a:ext cx="10058400" cy="4836459"/>
          </a:xfrm>
        </p:spPr>
        <p:txBody>
          <a:bodyPr anchor="ctr">
            <a:normAutofit fontScale="90000"/>
          </a:bodyPr>
          <a:lstStyle/>
          <a:p>
            <a:pPr lvl="0"/>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r>
              <a:rPr lang="en-US" sz="1600" dirty="0">
                <a:solidFill>
                  <a:schemeClr val="tx1"/>
                </a:solidFill>
                <a:latin typeface="Bookman Old Style" panose="02050604050505020204" pitchFamily="18" charset="0"/>
              </a:rPr>
              <a:t>1.What are the details of all cars purchased in the year 2022?</a:t>
            </a:r>
            <a:br>
              <a:rPr lang="en-US" sz="3200" dirty="0">
                <a:solidFill>
                  <a:schemeClr val="tx1"/>
                </a:solidFill>
                <a:latin typeface="Bookman Old Style" panose="02050604050505020204" pitchFamily="18" charset="0"/>
              </a:rPr>
            </a:br>
            <a:br>
              <a:rPr lang="en-US" sz="3200" dirty="0">
                <a:solidFill>
                  <a:schemeClr val="tx1"/>
                </a:solidFill>
                <a:latin typeface="Bookman Old Style" panose="02050604050505020204" pitchFamily="18" charset="0"/>
              </a:rPr>
            </a:br>
            <a:endParaRPr lang="en-US" sz="3200" u="sng" dirty="0">
              <a:solidFill>
                <a:schemeClr val="tx1"/>
              </a:solidFill>
              <a:latin typeface="Bookman Old Style" panose="02050604050505020204" pitchFamily="18"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pic>
        <p:nvPicPr>
          <p:cNvPr id="5" name="Picture 4">
            <a:extLst>
              <a:ext uri="{FF2B5EF4-FFF2-40B4-BE49-F238E27FC236}">
                <a16:creationId xmlns:a16="http://schemas.microsoft.com/office/drawing/2014/main" id="{085EDF45-A5A5-0A26-97F7-977000C57E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4024" y="116541"/>
            <a:ext cx="9144000" cy="4087906"/>
          </a:xfrm>
          <a:prstGeom prst="rect">
            <a:avLst/>
          </a:prstGeom>
        </p:spPr>
      </p:pic>
    </p:spTree>
    <p:extLst>
      <p:ext uri="{BB962C8B-B14F-4D97-AF65-F5344CB8AC3E}">
        <p14:creationId xmlns:p14="http://schemas.microsoft.com/office/powerpoint/2010/main" val="18128118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116541"/>
            <a:ext cx="10058400" cy="4836459"/>
          </a:xfrm>
        </p:spPr>
        <p:txBody>
          <a:bodyPr anchor="ctr">
            <a:normAutofit fontScale="90000"/>
          </a:bodyPr>
          <a:lstStyle/>
          <a:p>
            <a:pPr lvl="0"/>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2.What is the total number of cars sold by each salesperson?</a:t>
            </a:r>
            <a:br>
              <a:rPr lang="en-US" sz="3200" dirty="0">
                <a:solidFill>
                  <a:schemeClr val="tx1"/>
                </a:solidFill>
                <a:latin typeface="Bookman Old Style" panose="02050604050505020204" pitchFamily="18" charset="0"/>
              </a:rPr>
            </a:br>
            <a:br>
              <a:rPr lang="en-US" sz="3200" dirty="0">
                <a:solidFill>
                  <a:schemeClr val="tx1"/>
                </a:solidFill>
                <a:latin typeface="Bookman Old Style" panose="02050604050505020204" pitchFamily="18" charset="0"/>
              </a:rPr>
            </a:br>
            <a:endParaRPr lang="en-US" sz="3200" u="sng" dirty="0">
              <a:solidFill>
                <a:schemeClr val="tx1"/>
              </a:solidFill>
              <a:latin typeface="Bookman Old Style" panose="02050604050505020204" pitchFamily="18"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pic>
        <p:nvPicPr>
          <p:cNvPr id="6" name="Picture 5">
            <a:extLst>
              <a:ext uri="{FF2B5EF4-FFF2-40B4-BE49-F238E27FC236}">
                <a16:creationId xmlns:a16="http://schemas.microsoft.com/office/drawing/2014/main" id="{0761C27F-556F-88DD-5730-A0AADCAA62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34470"/>
            <a:ext cx="9448800" cy="4204447"/>
          </a:xfrm>
          <a:prstGeom prst="rect">
            <a:avLst/>
          </a:prstGeom>
        </p:spPr>
      </p:pic>
    </p:spTree>
    <p:extLst>
      <p:ext uri="{BB962C8B-B14F-4D97-AF65-F5344CB8AC3E}">
        <p14:creationId xmlns:p14="http://schemas.microsoft.com/office/powerpoint/2010/main" val="28077572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116541"/>
            <a:ext cx="10058400" cy="4836459"/>
          </a:xfrm>
        </p:spPr>
        <p:txBody>
          <a:bodyPr anchor="ctr">
            <a:normAutofit fontScale="90000"/>
          </a:bodyPr>
          <a:lstStyle/>
          <a:p>
            <a:pPr lvl="0"/>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3.What is the total revenue generated by each salesperson?</a:t>
            </a:r>
            <a:br>
              <a:rPr lang="en-US" sz="3200" dirty="0">
                <a:solidFill>
                  <a:schemeClr val="tx1"/>
                </a:solidFill>
                <a:latin typeface="Bookman Old Style" panose="02050604050505020204" pitchFamily="18" charset="0"/>
              </a:rPr>
            </a:br>
            <a:br>
              <a:rPr lang="en-US" sz="3200" dirty="0">
                <a:solidFill>
                  <a:schemeClr val="tx1"/>
                </a:solidFill>
                <a:latin typeface="Bookman Old Style" panose="02050604050505020204" pitchFamily="18" charset="0"/>
              </a:rPr>
            </a:br>
            <a:endParaRPr lang="en-US" sz="3200" u="sng" dirty="0">
              <a:solidFill>
                <a:schemeClr val="tx1"/>
              </a:solidFill>
              <a:latin typeface="Bookman Old Style" panose="02050604050505020204" pitchFamily="18"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pic>
        <p:nvPicPr>
          <p:cNvPr id="5" name="Picture 4">
            <a:extLst>
              <a:ext uri="{FF2B5EF4-FFF2-40B4-BE49-F238E27FC236}">
                <a16:creationId xmlns:a16="http://schemas.microsoft.com/office/drawing/2014/main" id="{E9C4DCAE-6A7E-7C2C-1E0B-DC32B6F35C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16540"/>
            <a:ext cx="9448800" cy="4204447"/>
          </a:xfrm>
          <a:prstGeom prst="rect">
            <a:avLst/>
          </a:prstGeom>
        </p:spPr>
      </p:pic>
    </p:spTree>
    <p:extLst>
      <p:ext uri="{BB962C8B-B14F-4D97-AF65-F5344CB8AC3E}">
        <p14:creationId xmlns:p14="http://schemas.microsoft.com/office/powerpoint/2010/main" val="1076348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116541"/>
            <a:ext cx="10058400" cy="4836459"/>
          </a:xfrm>
        </p:spPr>
        <p:txBody>
          <a:bodyPr anchor="ctr">
            <a:normAutofit fontScale="90000"/>
          </a:bodyPr>
          <a:lstStyle/>
          <a:p>
            <a:pPr lvl="0"/>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4.Whar are the details of cars sold by each sales person?</a:t>
            </a:r>
            <a:br>
              <a:rPr lang="en-US" sz="3200" dirty="0">
                <a:solidFill>
                  <a:schemeClr val="tx1"/>
                </a:solidFill>
                <a:latin typeface="Bookman Old Style" panose="02050604050505020204" pitchFamily="18" charset="0"/>
              </a:rPr>
            </a:br>
            <a:br>
              <a:rPr lang="en-US" sz="3200" dirty="0">
                <a:solidFill>
                  <a:schemeClr val="tx1"/>
                </a:solidFill>
                <a:latin typeface="Bookman Old Style" panose="02050604050505020204" pitchFamily="18" charset="0"/>
              </a:rPr>
            </a:br>
            <a:endParaRPr lang="en-US" sz="3200" u="sng" dirty="0">
              <a:solidFill>
                <a:schemeClr val="tx1"/>
              </a:solidFill>
              <a:latin typeface="Bookman Old Style" panose="02050604050505020204" pitchFamily="18"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pic>
        <p:nvPicPr>
          <p:cNvPr id="6" name="Picture 5">
            <a:extLst>
              <a:ext uri="{FF2B5EF4-FFF2-40B4-BE49-F238E27FC236}">
                <a16:creationId xmlns:a16="http://schemas.microsoft.com/office/drawing/2014/main" id="{5748B9D3-F7FC-ED41-FF7E-BD85CD9AE1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1272" y="116541"/>
            <a:ext cx="9269504" cy="4545106"/>
          </a:xfrm>
          <a:prstGeom prst="rect">
            <a:avLst/>
          </a:prstGeom>
        </p:spPr>
      </p:pic>
    </p:spTree>
    <p:extLst>
      <p:ext uri="{BB962C8B-B14F-4D97-AF65-F5344CB8AC3E}">
        <p14:creationId xmlns:p14="http://schemas.microsoft.com/office/powerpoint/2010/main" val="1147299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89647"/>
            <a:ext cx="10058400" cy="4836459"/>
          </a:xfrm>
        </p:spPr>
        <p:txBody>
          <a:bodyPr anchor="ctr">
            <a:normAutofit fontScale="90000"/>
          </a:bodyPr>
          <a:lstStyle/>
          <a:p>
            <a:pPr lvl="0"/>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br>
              <a:rPr lang="en-US" sz="1600" dirty="0">
                <a:solidFill>
                  <a:schemeClr val="tx1"/>
                </a:solidFill>
                <a:latin typeface="Bookman Old Style" panose="02050604050505020204" pitchFamily="18" charset="0"/>
              </a:rPr>
            </a:br>
            <a:r>
              <a:rPr lang="en-US" sz="1800" dirty="0">
                <a:solidFill>
                  <a:schemeClr val="tx1"/>
                </a:solidFill>
                <a:latin typeface="Bookman Old Style" panose="02050604050505020204" pitchFamily="18" charset="0"/>
              </a:rPr>
              <a:t>5.What is the total revenue generated by each car type?</a:t>
            </a:r>
            <a:br>
              <a:rPr lang="en-US" sz="3200" dirty="0">
                <a:solidFill>
                  <a:schemeClr val="tx1"/>
                </a:solidFill>
                <a:latin typeface="Bookman Old Style" panose="02050604050505020204" pitchFamily="18" charset="0"/>
              </a:rPr>
            </a:br>
            <a:br>
              <a:rPr lang="en-US" sz="3200" dirty="0">
                <a:solidFill>
                  <a:schemeClr val="tx1"/>
                </a:solidFill>
                <a:latin typeface="Bookman Old Style" panose="02050604050505020204" pitchFamily="18" charset="0"/>
              </a:rPr>
            </a:br>
            <a:endParaRPr lang="en-US" sz="3200" u="sng" dirty="0">
              <a:solidFill>
                <a:schemeClr val="tx1"/>
              </a:solidFill>
              <a:latin typeface="Bookman Old Style" panose="02050604050505020204" pitchFamily="18"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STEEL DATA</a:t>
            </a:r>
          </a:p>
        </p:txBody>
      </p:sp>
      <p:pic>
        <p:nvPicPr>
          <p:cNvPr id="5" name="Picture 4">
            <a:extLst>
              <a:ext uri="{FF2B5EF4-FFF2-40B4-BE49-F238E27FC236}">
                <a16:creationId xmlns:a16="http://schemas.microsoft.com/office/drawing/2014/main" id="{C19A813F-ED02-BC12-45BB-6DFC50A631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4376" y="89647"/>
            <a:ext cx="10058400" cy="4572000"/>
          </a:xfrm>
          <a:prstGeom prst="rect">
            <a:avLst/>
          </a:prstGeom>
        </p:spPr>
      </p:pic>
    </p:spTree>
    <p:extLst>
      <p:ext uri="{BB962C8B-B14F-4D97-AF65-F5344CB8AC3E}">
        <p14:creationId xmlns:p14="http://schemas.microsoft.com/office/powerpoint/2010/main" val="3441055901"/>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{82CD6617-8049-4BE8-8E51-A6F845205CE9}tf56160789_win32</Template>
  <TotalTime>101</TotalTime>
  <Words>722</Words>
  <Application>Microsoft Office PowerPoint</Application>
  <PresentationFormat>Widescreen</PresentationFormat>
  <Paragraphs>28</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Bookman Old Style</vt:lpstr>
      <vt:lpstr>Calibri</vt:lpstr>
      <vt:lpstr>Comic Sans MS</vt:lpstr>
      <vt:lpstr>Franklin Gothic Book</vt:lpstr>
      <vt:lpstr>1_RetrospectVTI</vt:lpstr>
      <vt:lpstr>Case Study Steves’s Car showroom</vt:lpstr>
      <vt:lpstr>INTRODUCTION  Steve runs a top end car showroom but his data analyst has just quit and left him without his crucial insights.Can you analyse the following data to prove him with all the  answers he requires</vt:lpstr>
      <vt:lpstr>PowerPoint Presentation</vt:lpstr>
      <vt:lpstr>Questions 1.What are the details of all cars purchased in the year 2022?  2.What is the total number of cars sold by each salesperson?  3.What is the total revenue generated by each salesperson?  4.Whar are the details of cars sold by each sales person?  5.What is the total revenue generated by each car type?  6.What are the details of the cars sold in the year 2021 by salesperson 'Emily Wong’?  7.What is the total revenue generated by the sales of hatchback cars?  8.What is the total revenue generated by the sales of SUV cars in the year 2022?  9.What is the name and city of the salesperson who sold the most number of cars in the year 2023?  10.What is the name and age of the salesperson who generated the highest revenue in the year 2022?</vt:lpstr>
      <vt:lpstr>                         1.What are the details of all cars purchased in the year 2022?  </vt:lpstr>
      <vt:lpstr>                         2.What is the total number of cars sold by each salesperson?  </vt:lpstr>
      <vt:lpstr>                         3.What is the total revenue generated by each salesperson?  </vt:lpstr>
      <vt:lpstr>                            4.Whar are the details of cars sold by each sales person?  </vt:lpstr>
      <vt:lpstr>                            5.What is the total revenue generated by each car type?  </vt:lpstr>
      <vt:lpstr>                            6.What are the details of the cars sold in the year 2021 by salesperson 'Emily Wong’?  </vt:lpstr>
      <vt:lpstr>                           7.What is the total revenue generated by the sales of hatchback cars?  </vt:lpstr>
      <vt:lpstr>                           8.What is the total revenue generated by the sales of SUV cars in the year 2022?  </vt:lpstr>
      <vt:lpstr>                           9.What is the name and city of the salesperson who sold the most number of cars in the year 2023?  </vt:lpstr>
      <vt:lpstr>                           10.What is the name and age of the salesperson who generated the highest revenue in the year 2022?  </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Steves’s Car showroom</dc:title>
  <dc:creator>Sherin Job</dc:creator>
  <cp:lastModifiedBy>Sherin Job</cp:lastModifiedBy>
  <cp:revision>2</cp:revision>
  <dcterms:created xsi:type="dcterms:W3CDTF">2023-05-06T20:26:58Z</dcterms:created>
  <dcterms:modified xsi:type="dcterms:W3CDTF">2023-05-06T22:08:14Z</dcterms:modified>
</cp:coreProperties>
</file>

<file path=docProps/thumbnail.jpeg>
</file>